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72857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Dematerialization of Shares: A Comprehensive Guide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Dematerialization is the process of converting physical share certificates into electronic form. This process is crucial for modern-day stock trading, simplifying transactions and enhancing efficiency.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95588" y="6864310"/>
            <a:ext cx="15930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270040" y="6714768"/>
            <a:ext cx="27421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Anoop Mohanty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Benefits of Dematerialization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3"/>
          <p:cNvSpPr/>
          <p:nvPr/>
        </p:nvSpPr>
        <p:spPr>
          <a:xfrm>
            <a:off x="968693" y="3023235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Dematerialized shares are held electronically, making them more secure than physical certificates.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7"/>
          <p:cNvSpPr/>
          <p:nvPr/>
        </p:nvSpPr>
        <p:spPr>
          <a:xfrm>
            <a:off x="4837509" y="302323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225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Ease of Trading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22583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Dematerialized shares can be traded more easily and quickly than physical certificates.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1"/>
          <p:cNvSpPr/>
          <p:nvPr/>
        </p:nvSpPr>
        <p:spPr>
          <a:xfrm>
            <a:off x="946428" y="5447228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530906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Dematerialization reduces the costs associated with handling and storing physical certificates.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46854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9" name="Text 15"/>
          <p:cNvSpPr/>
          <p:nvPr/>
        </p:nvSpPr>
        <p:spPr>
          <a:xfrm>
            <a:off x="4834533" y="5447228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54225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5422583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Dematerialization streamlines the trading process and makes it more 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" y="2362081"/>
            <a:ext cx="4972169" cy="35054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6252" y="893683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Client's Request for Dematerialization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206252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6364843" y="2796064"/>
            <a:ext cx="14549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874669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874669" y="316349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client initiates the dematerialization process by contacting their Depository Participant (DP) and submitting a request.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270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6"/>
          <p:cNvSpPr/>
          <p:nvPr/>
        </p:nvSpPr>
        <p:spPr>
          <a:xfrm>
            <a:off x="10299144" y="2796064"/>
            <a:ext cx="186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10829687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Details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0829687" y="3163491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needs to provide their Demat account details, including the account number, name, and address, to the DP.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06252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0"/>
          <p:cNvSpPr/>
          <p:nvPr/>
        </p:nvSpPr>
        <p:spPr>
          <a:xfrm>
            <a:off x="6344722" y="5323046"/>
            <a:ext cx="18585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6874669" y="524589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 Details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874669" y="569047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also needs to provide information about the shares they wish to dematerialize, including the company name, number of shares, and certificate numbers.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0161270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8" name="Text 14"/>
          <p:cNvSpPr/>
          <p:nvPr/>
        </p:nvSpPr>
        <p:spPr>
          <a:xfrm>
            <a:off x="10296525" y="5323046"/>
            <a:ext cx="19228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10829687" y="524589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Request Form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0829687" y="5690473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needs to fill out a Demat request form, which includes details of the shares and the client's Demat account.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500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 of the Depository Participant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906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Depository Participant (DP)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DP acts as an intermediary between the client and the Depository, handling all aspects of the dematerialization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Functions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verifies the client's request, coordinates with the issuer company, and credits the dematerialized shares to the client's Demat account.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04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manages the client's Demat account, including opening, closing, and maintaining it.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94" y="283488"/>
            <a:ext cx="2147411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10119"/>
            <a:ext cx="10683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Verification of Client's Demat Account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5085874"/>
            <a:ext cx="3309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Authentication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verifies the client's Demat account details by cross-referencing them with the Depository's database.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5443776" y="5085874"/>
            <a:ext cx="2840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Identity Verification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may require the client to provide additional documentation to verify their identity, such as a passport or driver's license.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Validity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ensures that the client's Demat account is active and in good standing before proceeding with the dematerialization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438" y="2325410"/>
            <a:ext cx="4947523" cy="35787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Submission of Demat Request Form</a:t>
            </a:r>
            <a:endParaRPr lang="en-US" sz="4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544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 Completion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fills out the Demat request form, providing all necessary information about the shares and their Demat account.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4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 Submission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submits the completed form to the DP along with the original share certificates.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544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 Review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reviews the form to ensure accuracy and completeness of the details provided by the client.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00" y="1635800"/>
            <a:ext cx="4958001" cy="49580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9735" y="911781"/>
            <a:ext cx="713053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Blocking of Physical Shares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1045250" y="1889165"/>
            <a:ext cx="22860" cy="5428536"/>
          </a:xfrm>
          <a:prstGeom prst="roundRect">
            <a:avLst>
              <a:gd name="adj" fmla="val 138692"/>
            </a:avLst>
          </a:prstGeom>
          <a:solidFill>
            <a:srgbClr val="D4CEC3"/>
          </a:solidFill>
          <a:ln/>
        </p:spPr>
      </p:sp>
      <p:sp>
        <p:nvSpPr>
          <p:cNvPr id="6" name="Shape 2"/>
          <p:cNvSpPr/>
          <p:nvPr/>
        </p:nvSpPr>
        <p:spPr>
          <a:xfrm>
            <a:off x="1271588" y="2353270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4CEC3"/>
          </a:solidFill>
          <a:ln/>
        </p:spPr>
      </p:sp>
      <p:sp>
        <p:nvSpPr>
          <p:cNvPr id="7" name="Shape 3"/>
          <p:cNvSpPr/>
          <p:nvPr/>
        </p:nvSpPr>
        <p:spPr>
          <a:xfrm>
            <a:off x="818912" y="2126933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4"/>
          <p:cNvSpPr/>
          <p:nvPr/>
        </p:nvSpPr>
        <p:spPr>
          <a:xfrm>
            <a:off x="981908" y="2206109"/>
            <a:ext cx="14954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2219087" y="2100501"/>
            <a:ext cx="332029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Issuing Company Contact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219087" y="2557463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contacts the issuer company, informing them about the client's dematerialization request.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71588" y="4120515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4CEC3"/>
          </a:solidFill>
          <a:ln/>
        </p:spPr>
      </p:sp>
      <p:sp>
        <p:nvSpPr>
          <p:cNvPr id="12" name="Shape 8"/>
          <p:cNvSpPr/>
          <p:nvPr/>
        </p:nvSpPr>
        <p:spPr>
          <a:xfrm>
            <a:off x="818912" y="389417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9"/>
          <p:cNvSpPr/>
          <p:nvPr/>
        </p:nvSpPr>
        <p:spPr>
          <a:xfrm>
            <a:off x="960596" y="3973354"/>
            <a:ext cx="19216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2219087" y="386774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 Blocking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219087" y="4324707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issuer company blocks the physical share certificates to prevent further transactions while the dematerialization process is underway.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71588" y="6225897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4CEC3"/>
          </a:solidFill>
          <a:ln/>
        </p:spPr>
      </p:sp>
      <p:sp>
        <p:nvSpPr>
          <p:cNvPr id="17" name="Shape 13"/>
          <p:cNvSpPr/>
          <p:nvPr/>
        </p:nvSpPr>
        <p:spPr>
          <a:xfrm>
            <a:off x="818912" y="599955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8" name="Text 14"/>
          <p:cNvSpPr/>
          <p:nvPr/>
        </p:nvSpPr>
        <p:spPr>
          <a:xfrm>
            <a:off x="961192" y="6078736"/>
            <a:ext cx="19097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219087" y="5973128"/>
            <a:ext cx="297477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Certificate Verification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219087" y="6430089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issuer company verifies the authenticity of the physical share certificates submitted by the client.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794" y="2716411"/>
            <a:ext cx="4976693" cy="27993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3661" y="560784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Intimation to the Issuer Company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1" y="2141101"/>
            <a:ext cx="509707" cy="5097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3661" y="2854643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Communication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13661" y="3295531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informs the issuer company about the client's request for dematerialization.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76" y="2141101"/>
            <a:ext cx="509707" cy="5097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24876" y="2854643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 Details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4724876" y="3295531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provides the issuer company with the details of the shares, including the certificate numbers and the number of shares.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61" y="5212199"/>
            <a:ext cx="509707" cy="5097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3661" y="5925741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Timeline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13661" y="6366629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communicates the expected timeframe for the completion of the dematerialization process.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876" y="5212199"/>
            <a:ext cx="509707" cy="5097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24876" y="5925741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Confirmation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4724876" y="6366629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DP confirms with the issuer company that they have received the request and will proceed with the dematerialization process.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87" y="283488"/>
            <a:ext cx="302430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704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Conversion of Physical Shares to Dematerialized Shares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5428178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54357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5579507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issuer company updates its records to reflect the dematerialization of the shares.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01410" y="608611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6229826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issuer company generates electronic share certificates representing the dematerialized shares.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01410" y="67364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6880146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issuer company transmits the electronic share certificates to the Depository through a secure network.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31635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Crediting of Dematerialized Shares to Client's Account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2305050"/>
            <a:ext cx="6424612" cy="3970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3425" y="653760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Update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3425" y="6990755"/>
            <a:ext cx="642461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Depository updates the client's Demat account with the newly dematerialized shares.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63" y="2305050"/>
            <a:ext cx="6424612" cy="3970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2363" y="653760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72363" y="6990755"/>
            <a:ext cx="6424612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client receives confirmation from the DP that their shares have been successfully dematerialized and credited to their Demat account.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2024-09-09T04:44:56Z</dcterms:created>
  <dcterms:modified xsi:type="dcterms:W3CDTF">2024-09-09T04:44:56Z</dcterms:modified>
</cp:coreProperties>
</file>